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handoutMasterIdLst>
    <p:handoutMasterId r:id="rId27"/>
  </p:handoutMasterIdLst>
  <p:sldIdLst>
    <p:sldId id="390" r:id="rId2"/>
    <p:sldId id="466" r:id="rId3"/>
    <p:sldId id="467" r:id="rId4"/>
    <p:sldId id="468" r:id="rId5"/>
    <p:sldId id="469" r:id="rId6"/>
    <p:sldId id="470" r:id="rId7"/>
    <p:sldId id="471" r:id="rId8"/>
    <p:sldId id="472" r:id="rId9"/>
    <p:sldId id="473" r:id="rId10"/>
    <p:sldId id="476" r:id="rId11"/>
    <p:sldId id="494" r:id="rId12"/>
    <p:sldId id="477" r:id="rId13"/>
    <p:sldId id="487" r:id="rId14"/>
    <p:sldId id="478" r:id="rId15"/>
    <p:sldId id="480" r:id="rId16"/>
    <p:sldId id="481" r:id="rId17"/>
    <p:sldId id="485" r:id="rId18"/>
    <p:sldId id="482" r:id="rId19"/>
    <p:sldId id="489" r:id="rId20"/>
    <p:sldId id="491" r:id="rId21"/>
    <p:sldId id="488" r:id="rId22"/>
    <p:sldId id="483" r:id="rId23"/>
    <p:sldId id="492" r:id="rId24"/>
    <p:sldId id="48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00"/>
    <a:srgbClr val="DE750C"/>
    <a:srgbClr val="FF9966"/>
    <a:srgbClr val="CCFF66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9" autoAdjust="0"/>
    <p:restoredTop sz="93298" autoAdjust="0"/>
  </p:normalViewPr>
  <p:slideViewPr>
    <p:cSldViewPr>
      <p:cViewPr>
        <p:scale>
          <a:sx n="125" d="100"/>
          <a:sy n="125" d="100"/>
        </p:scale>
        <p:origin x="-12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101190-BC89-4F86-8705-8E3E64091342}" type="datetimeFigureOut">
              <a:rPr lang="ru-RU"/>
              <a:pPr>
                <a:defRPr/>
              </a:pPr>
              <a:t>13.11.2017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7C32B74-5493-4ABC-873B-6CCC86E854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497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F2F5135-0FC2-4DD9-BC07-7499FA8D66F6}" type="datetimeFigureOut">
              <a:rPr lang="ru-RU"/>
              <a:pPr>
                <a:defRPr/>
              </a:pPr>
              <a:t>13.11.2017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E5157C1-2CB3-438B-A340-FD96FBAC3E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6034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0AA7EB-C7CC-431F-8D89-2B8D72CBC969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94525E-F2F1-4868-9501-3DC776F49457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B4897-269A-4C00-8935-B154FC9A97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207B-85BE-46FA-8DFC-BB8E0DBD31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A392-4844-42AC-A43F-F1051CCAC3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64F6B-4C46-428F-B57A-F5F23921D2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4B66B-FF8E-4174-93DB-013A4231915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55666-3EDE-4E0C-A50E-1F7837446A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F7DAA-4351-4007-BBBA-66FC46257B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E951-D08D-47E9-9C57-E2C9CD1B5D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F98F-23E7-473F-A937-53B5ED892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D33A-E008-4364-9835-2A8DEF416D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06FE2-1DC6-4556-A927-B4E5E3A567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1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7683E2-1206-4B47-A15F-2151E8A3E3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</p:sldLayoutIdLst>
  <p:transition>
    <p:strips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24" y="2857496"/>
            <a:ext cx="75723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336600"/>
                </a:solidFill>
                <a:latin typeface="+mj-lt"/>
              </a:rPr>
              <a:t>Агрономический факультет</a:t>
            </a:r>
          </a:p>
        </p:txBody>
      </p:sp>
      <p:pic>
        <p:nvPicPr>
          <p:cNvPr id="15362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16"/>
          <p:cNvSpPr>
            <a:spLocks noChangeArrowheads="1"/>
          </p:cNvSpPr>
          <p:nvPr/>
        </p:nvSpPr>
        <p:spPr bwMode="auto">
          <a:xfrm>
            <a:off x="2357422" y="5643578"/>
            <a:ext cx="4587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CD6209"/>
                </a:solidFill>
              </a:rPr>
              <a:t>Контактный телефон  8 (3952) 23-74-86</a:t>
            </a:r>
          </a:p>
        </p:txBody>
      </p:sp>
    </p:spTree>
  </p:cSld>
  <p:clrMapOvr>
    <a:masterClrMapping/>
  </p:clrMapOvr>
  <p:transition advTm="4187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2714612" y="500042"/>
            <a:ext cx="4500563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n-lt"/>
                <a:ea typeface="+mj-ea"/>
                <a:cs typeface="+mj-cs"/>
              </a:rPr>
              <a:t>ПРАКТИЧЕСКОЕ  ОБУЧЕНИЕ</a:t>
            </a:r>
          </a:p>
        </p:txBody>
      </p:sp>
      <p:pic>
        <p:nvPicPr>
          <p:cNvPr id="29698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762361" y="2448203"/>
            <a:ext cx="3597215" cy="2464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593193" y="2587887"/>
            <a:ext cx="1854667" cy="2781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2555875" y="188913"/>
            <a:ext cx="4500563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n-lt"/>
                <a:ea typeface="+mj-ea"/>
                <a:cs typeface="+mj-cs"/>
              </a:rPr>
              <a:t>ПРАКТИЧЕСКОЕ  ОБУЧЕНИЕ</a:t>
            </a:r>
          </a:p>
        </p:txBody>
      </p:sp>
      <p:pic>
        <p:nvPicPr>
          <p:cNvPr id="47107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 descr="DSC001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836613"/>
            <a:ext cx="3779838" cy="3182937"/>
          </a:xfrm>
          <a:prstGeom prst="rect">
            <a:avLst/>
          </a:prstGeom>
          <a:noFill/>
        </p:spPr>
      </p:pic>
      <p:pic>
        <p:nvPicPr>
          <p:cNvPr id="47111" name="Picture 7" descr="DSC002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000240"/>
            <a:ext cx="3598862" cy="3321050"/>
          </a:xfrm>
          <a:prstGeom prst="rect">
            <a:avLst/>
          </a:prstGeom>
          <a:noFill/>
        </p:spPr>
      </p:pic>
      <p:pic>
        <p:nvPicPr>
          <p:cNvPr id="47112" name="Picture 8" descr="учёты формирования подземной системы  сагирова и студенты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3429000"/>
            <a:ext cx="3671887" cy="32639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2428875" y="357188"/>
            <a:ext cx="5000625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n-lt"/>
                <a:ea typeface="+mj-ea"/>
                <a:cs typeface="+mj-cs"/>
              </a:rPr>
              <a:t>ЛАБОРАТОРНОЕ  ОБУЧЕНИЕ:</a:t>
            </a:r>
          </a:p>
        </p:txBody>
      </p:sp>
      <p:pic>
        <p:nvPicPr>
          <p:cNvPr id="30722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IMG_90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67013"/>
            <a:ext cx="4646613" cy="4090987"/>
          </a:xfrm>
          <a:prstGeom prst="rect">
            <a:avLst/>
          </a:prstGeom>
          <a:noFill/>
        </p:spPr>
      </p:pic>
      <p:pic>
        <p:nvPicPr>
          <p:cNvPr id="30725" name="Picture 5" descr="IMG_907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865188"/>
            <a:ext cx="4427537" cy="37179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DSC033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357694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2" descr="IMG_20141128_1551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14290"/>
            <a:ext cx="2288434" cy="385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3" descr="IMG_20141128_1502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214554"/>
            <a:ext cx="3357554" cy="203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 descr="141620007077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8" y="4214813"/>
            <a:ext cx="4786312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" descr="6-хим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1863725"/>
            <a:ext cx="357187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357422" y="500042"/>
            <a:ext cx="4016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9933"/>
                </a:solidFill>
                <a:latin typeface="Calibri" pitchFamily="34" charset="0"/>
                <a:cs typeface="Arial" charset="0"/>
              </a:rPr>
              <a:t>МАТЕРИАЛЬНАЯ БАЗА:</a:t>
            </a:r>
          </a:p>
        </p:txBody>
      </p:sp>
      <p:pic>
        <p:nvPicPr>
          <p:cNvPr id="8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sbras.info/system/files/upload/2011-09-19/DSC_0026_%D0%BD%D0%BE%D0%B2%D1%8B%D0%B9%20%D1%80%D0%B0%D0%B7%D0%BC%D0%B5%D1%80_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474829" y="4223726"/>
            <a:ext cx="3493995" cy="2391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6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43188" y="404813"/>
            <a:ext cx="6000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solidFill>
                  <a:srgbClr val="339933"/>
                </a:solidFill>
                <a:latin typeface="+mn-lt"/>
                <a:cs typeface="Arial" pitchFamily="34" charset="0"/>
              </a:rPr>
              <a:t>МАТЕРИАЛЬНАЯ БАЗА:</a:t>
            </a:r>
            <a:endParaRPr lang="ru-RU" sz="2800" b="1" dirty="0">
              <a:solidFill>
                <a:srgbClr val="339933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122818" y="1071546"/>
            <a:ext cx="2198018" cy="175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5143504" y="1357298"/>
            <a:ext cx="29194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Геодезический полигон </a:t>
            </a:r>
          </a:p>
          <a:p>
            <a:r>
              <a:rPr lang="ru-RU" sz="2000" b="1" dirty="0"/>
              <a:t>Теодолиты</a:t>
            </a:r>
          </a:p>
          <a:p>
            <a:r>
              <a:rPr lang="ru-RU" sz="2000" b="1" dirty="0"/>
              <a:t>Нивелиры</a:t>
            </a:r>
          </a:p>
          <a:p>
            <a:r>
              <a:rPr lang="ru-RU" sz="2000" b="1" dirty="0"/>
              <a:t>Тахеометры</a:t>
            </a:r>
          </a:p>
          <a:p>
            <a:r>
              <a:rPr lang="ru-RU" sz="2000" b="1" dirty="0"/>
              <a:t>Стереографы </a:t>
            </a:r>
          </a:p>
          <a:p>
            <a:r>
              <a:rPr lang="ru-RU" sz="2000" b="1" dirty="0"/>
              <a:t>Стереоскопы </a:t>
            </a:r>
          </a:p>
          <a:p>
            <a:r>
              <a:rPr lang="ru-RU" sz="2000" b="1" dirty="0"/>
              <a:t>Стереокомпараторы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http://img11.olx.ua/images_slandocomua/273281856_3_644x461_nivelir-n-3k-oborudovanie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23653" y="2564904"/>
            <a:ext cx="2535684" cy="190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0863" y="4630807"/>
            <a:ext cx="3253118" cy="2154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390775" y="250825"/>
            <a:ext cx="65722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solidFill>
                  <a:srgbClr val="339933"/>
                </a:solidFill>
                <a:latin typeface="+mn-lt"/>
                <a:cs typeface="Arial" pitchFamily="34" charset="0"/>
              </a:rPr>
              <a:t>ВЫСТУПЛЕНИЯ НА КОНФЕРЕНЦИЯХ</a:t>
            </a:r>
            <a:endParaRPr lang="ru-RU" sz="2800" b="1" dirty="0">
              <a:solidFill>
                <a:srgbClr val="339933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33795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267744" y="1256441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643547" y="1103667"/>
            <a:ext cx="33483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56099" y="3118950"/>
            <a:ext cx="2215283" cy="1584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4376738" y="3644900"/>
            <a:ext cx="45529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rgbClr val="669900"/>
                </a:solidFill>
              </a:rPr>
              <a:t>Студенты направления «Землеустройство и кадастры» 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b="1" i="1" dirty="0">
                <a:solidFill>
                  <a:srgbClr val="669900"/>
                </a:solidFill>
              </a:rPr>
              <a:t>ежегодно принимают участие в студенческой научно-практической конференции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b="1" i="1" dirty="0">
                <a:solidFill>
                  <a:srgbClr val="669900"/>
                </a:solidFill>
              </a:rPr>
              <a:t>ежегодно участвуют и занимают призовые места в областной межвузовской олимпиаде по инженерной геодезии, проводимой на базе </a:t>
            </a:r>
            <a:r>
              <a:rPr lang="ru-RU" b="1" i="1" dirty="0" err="1">
                <a:solidFill>
                  <a:srgbClr val="669900"/>
                </a:solidFill>
              </a:rPr>
              <a:t>ИрГУПС</a:t>
            </a:r>
            <a:endParaRPr lang="ru-RU" b="1" i="1" dirty="0">
              <a:solidFill>
                <a:srgbClr val="669900"/>
              </a:solidFill>
            </a:endParaRPr>
          </a:p>
          <a:p>
            <a:pPr>
              <a:defRPr/>
            </a:pPr>
            <a:endParaRPr lang="ru-RU" b="1" i="1" dirty="0">
              <a:solidFill>
                <a:srgbClr val="669900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143125" y="500063"/>
            <a:ext cx="7000875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j-lt"/>
                <a:ea typeface="+mj-ea"/>
                <a:cs typeface="+mj-cs"/>
              </a:rPr>
              <a:t>КУЛЬТУРНО-ДОСУГОВАЯ ДЕЯТЕЛЬНОСТЬ: </a:t>
            </a:r>
          </a:p>
        </p:txBody>
      </p:sp>
      <p:sp>
        <p:nvSpPr>
          <p:cNvPr id="34819" name="TextBox 21"/>
          <p:cNvSpPr txBox="1">
            <a:spLocks noChangeArrowheads="1"/>
          </p:cNvSpPr>
          <p:nvPr/>
        </p:nvSpPr>
        <p:spPr bwMode="auto">
          <a:xfrm>
            <a:off x="2000250" y="1357313"/>
            <a:ext cx="2143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 i="1">
                <a:solidFill>
                  <a:srgbClr val="669900"/>
                </a:solidFill>
              </a:rPr>
              <a:t> хореография</a:t>
            </a:r>
          </a:p>
          <a:p>
            <a:pPr>
              <a:buFont typeface="Arial" charset="0"/>
              <a:buChar char="•"/>
            </a:pPr>
            <a:r>
              <a:rPr lang="ru-RU" b="1" i="1">
                <a:solidFill>
                  <a:srgbClr val="669900"/>
                </a:solidFill>
              </a:rPr>
              <a:t> вокал</a:t>
            </a:r>
          </a:p>
          <a:p>
            <a:pPr>
              <a:buFont typeface="Arial" charset="0"/>
              <a:buChar char="•"/>
            </a:pPr>
            <a:r>
              <a:rPr lang="ru-RU" b="1" i="1">
                <a:solidFill>
                  <a:srgbClr val="669900"/>
                </a:solidFill>
              </a:rPr>
              <a:t> КВН</a:t>
            </a:r>
          </a:p>
          <a:p>
            <a:endParaRPr lang="ru-RU" b="1" i="1">
              <a:solidFill>
                <a:srgbClr val="669900"/>
              </a:solidFill>
            </a:endParaRPr>
          </a:p>
        </p:txBody>
      </p:sp>
      <p:sp>
        <p:nvSpPr>
          <p:cNvPr id="34820" name="TextBox 21"/>
          <p:cNvSpPr txBox="1">
            <a:spLocks noChangeArrowheads="1"/>
          </p:cNvSpPr>
          <p:nvPr/>
        </p:nvSpPr>
        <p:spPr bwMode="auto">
          <a:xfrm>
            <a:off x="4857750" y="1357313"/>
            <a:ext cx="3429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 i="1">
                <a:solidFill>
                  <a:srgbClr val="669900"/>
                </a:solidFill>
              </a:rPr>
              <a:t> волонтерство</a:t>
            </a:r>
          </a:p>
          <a:p>
            <a:pPr>
              <a:buFont typeface="Arial" charset="0"/>
              <a:buChar char="•"/>
            </a:pPr>
            <a:r>
              <a:rPr lang="ru-RU" b="1" i="1">
                <a:solidFill>
                  <a:srgbClr val="669900"/>
                </a:solidFill>
              </a:rPr>
              <a:t> студенческие отряды</a:t>
            </a:r>
          </a:p>
          <a:p>
            <a:endParaRPr lang="ru-RU" b="1" i="1">
              <a:solidFill>
                <a:srgbClr val="669900"/>
              </a:solidFill>
            </a:endParaRPr>
          </a:p>
          <a:p>
            <a:endParaRPr lang="ru-RU" b="1" i="1">
              <a:solidFill>
                <a:srgbClr val="6699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156176" y="2132856"/>
            <a:ext cx="2710455" cy="203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1579" y="2276872"/>
            <a:ext cx="3055151" cy="2035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824" name="Объект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4411663"/>
            <a:ext cx="34496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2" descr="new_IMG_35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4437063"/>
            <a:ext cx="3529012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000250" y="500063"/>
            <a:ext cx="7143750" cy="768350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j-lt"/>
                <a:ea typeface="+mj-ea"/>
                <a:cs typeface="+mj-cs"/>
              </a:rPr>
              <a:t>УЧАСТИЕ В НАУЧНО-ИССЛЕДОВАТЕЛЬСКОЙ РАБОТЕ: </a:t>
            </a:r>
          </a:p>
        </p:txBody>
      </p:sp>
      <p:pic>
        <p:nvPicPr>
          <p:cNvPr id="35845" name="Picture 5" descr="DSC008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557338"/>
            <a:ext cx="3878263" cy="3673475"/>
          </a:xfrm>
          <a:prstGeom prst="rect">
            <a:avLst/>
          </a:prstGeom>
          <a:noFill/>
        </p:spPr>
      </p:pic>
      <p:pic>
        <p:nvPicPr>
          <p:cNvPr id="35846" name="Picture 6" descr="DSC014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852738"/>
            <a:ext cx="3960812" cy="3733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000250" y="500063"/>
            <a:ext cx="7143750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j-lt"/>
                <a:ea typeface="+mj-ea"/>
                <a:cs typeface="+mj-cs"/>
              </a:rPr>
              <a:t>УЧАСТИЕ В СПОРТИВНЫХ СОРЕВНОВАНИЯХ: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95689" y="2301854"/>
            <a:ext cx="3467877" cy="257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17340" y="2444824"/>
            <a:ext cx="3491879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000250" y="500063"/>
            <a:ext cx="7143750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j-lt"/>
                <a:ea typeface="+mj-ea"/>
                <a:cs typeface="+mj-cs"/>
              </a:rPr>
              <a:t>УЧАСТИЕ В СПОРТИВНЫХ СОРЕВНОВАНИЯХ: </a:t>
            </a:r>
          </a:p>
        </p:txBody>
      </p:sp>
      <p:pic>
        <p:nvPicPr>
          <p:cNvPr id="41990" name="Picture 2" descr="Волейб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28802"/>
            <a:ext cx="4161380" cy="312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Объект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14620"/>
            <a:ext cx="45370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 txBox="1">
            <a:spLocks/>
          </p:cNvSpPr>
          <p:nvPr/>
        </p:nvSpPr>
        <p:spPr bwMode="auto">
          <a:xfrm>
            <a:off x="2000250" y="476250"/>
            <a:ext cx="7143750" cy="639763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j-lt"/>
                <a:ea typeface="+mj-ea"/>
                <a:cs typeface="+mj-cs"/>
              </a:rPr>
              <a:t>УЧАСТИЕ В СПОРТИВНЫХ СОРЕВНОВАНИЯХ: 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6"/>
          <p:cNvSpPr txBox="1">
            <a:spLocks/>
          </p:cNvSpPr>
          <p:nvPr/>
        </p:nvSpPr>
        <p:spPr bwMode="auto">
          <a:xfrm>
            <a:off x="1979613" y="333375"/>
            <a:ext cx="5072062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rgbClr val="CD6209"/>
                </a:solidFill>
                <a:latin typeface="Calibri" pitchFamily="34" charset="0"/>
              </a:rPr>
              <a:t>ДЕКАН ФАКУЛЬТЕТА</a:t>
            </a:r>
          </a:p>
        </p:txBody>
      </p:sp>
      <p:sp>
        <p:nvSpPr>
          <p:cNvPr id="17411" name="Прямоугольник 8"/>
          <p:cNvSpPr>
            <a:spLocks noChangeArrowheads="1"/>
          </p:cNvSpPr>
          <p:nvPr/>
        </p:nvSpPr>
        <p:spPr bwMode="auto">
          <a:xfrm>
            <a:off x="1692275" y="5589588"/>
            <a:ext cx="550068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36600"/>
                </a:solidFill>
                <a:latin typeface="Calibri" pitchFamily="34" charset="0"/>
              </a:rPr>
              <a:t>Зайцев Александр Михайлович, </a:t>
            </a:r>
            <a:endParaRPr lang="ru-RU" sz="2400" b="1" i="1" dirty="0">
              <a:solidFill>
                <a:srgbClr val="336600"/>
              </a:solidFill>
              <a:latin typeface="Calibri" pitchFamily="34" charset="0"/>
            </a:endParaRPr>
          </a:p>
          <a:p>
            <a:pPr algn="ctr"/>
            <a:r>
              <a:rPr lang="ru-RU" sz="2400" b="1" i="1" dirty="0">
                <a:solidFill>
                  <a:srgbClr val="336600"/>
                </a:solidFill>
                <a:latin typeface="Calibri" pitchFamily="34" charset="0"/>
              </a:rPr>
              <a:t>кандидат </a:t>
            </a:r>
            <a:r>
              <a:rPr lang="ru-RU" sz="2400" b="1" i="1" dirty="0" smtClean="0">
                <a:solidFill>
                  <a:srgbClr val="336600"/>
                </a:solidFill>
                <a:latin typeface="Calibri" pitchFamily="34" charset="0"/>
              </a:rPr>
              <a:t>сельскохозяйственных </a:t>
            </a:r>
            <a:r>
              <a:rPr lang="ru-RU" sz="2400" b="1" i="1" dirty="0">
                <a:solidFill>
                  <a:srgbClr val="336600"/>
                </a:solidFill>
                <a:latin typeface="Calibri" pitchFamily="34" charset="0"/>
              </a:rPr>
              <a:t>наук</a:t>
            </a:r>
            <a:endParaRPr lang="ru-RU" sz="2400" b="1" i="1" dirty="0">
              <a:solidFill>
                <a:srgbClr val="336600"/>
              </a:solidFill>
              <a:cs typeface="Arial" charset="0"/>
            </a:endParaRPr>
          </a:p>
          <a:p>
            <a:pPr algn="ctr"/>
            <a:r>
              <a:rPr lang="ru-RU" b="1" i="1" dirty="0">
                <a:solidFill>
                  <a:srgbClr val="6699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026" name="Picture 2" descr="F:\Фото\DSC_0027.JPG"/>
          <p:cNvPicPr>
            <a:picLocks noChangeAspect="1" noChangeArrowheads="1"/>
          </p:cNvPicPr>
          <p:nvPr/>
        </p:nvPicPr>
        <p:blipFill>
          <a:blip r:embed="rId4" cstate="print"/>
          <a:srcRect l="6236" t="18587"/>
          <a:stretch>
            <a:fillRect/>
          </a:stretch>
        </p:blipFill>
        <p:spPr bwMode="auto">
          <a:xfrm>
            <a:off x="2915816" y="1389180"/>
            <a:ext cx="2952328" cy="387031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0" name="Picture 4" descr="Греко-римская борь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57562"/>
            <a:ext cx="439102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000250" y="500063"/>
            <a:ext cx="7143750" cy="639762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D6209"/>
                </a:solidFill>
                <a:latin typeface="+mj-lt"/>
                <a:ea typeface="+mj-ea"/>
                <a:cs typeface="+mj-cs"/>
              </a:rPr>
              <a:t>УЧАСТИЕ В СПОРТИВНЫХ СОРЕВНОВАНИЯХ: </a:t>
            </a:r>
          </a:p>
        </p:txBody>
      </p:sp>
      <p:pic>
        <p:nvPicPr>
          <p:cNvPr id="44041" name="Picture 2" descr="H:\ФОТО\ИрГСХА-ИрГТУ\Новая папка\DSC_0653.JPG"/>
          <p:cNvPicPr>
            <a:picLocks noChangeAspect="1" noChangeArrowheads="1"/>
          </p:cNvPicPr>
          <p:nvPr/>
        </p:nvPicPr>
        <p:blipFill>
          <a:blip r:embed="rId5" cstate="print"/>
          <a:srcRect l="4115" t="22787" r="13556" b="6776"/>
          <a:stretch>
            <a:fillRect/>
          </a:stretch>
        </p:blipFill>
        <p:spPr bwMode="auto">
          <a:xfrm>
            <a:off x="4286248" y="1285860"/>
            <a:ext cx="4452937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2" descr="H:\ФОТО\осень 2012\DSC_0058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r="7886"/>
          <a:stretch>
            <a:fillRect/>
          </a:stretch>
        </p:blipFill>
        <p:spPr>
          <a:xfrm>
            <a:off x="1154113" y="1600200"/>
            <a:ext cx="6834187" cy="4525963"/>
          </a:xfrm>
          <a:noFill/>
          <a:ln/>
        </p:spPr>
      </p:pic>
      <p:pic>
        <p:nvPicPr>
          <p:cNvPr id="4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 txBox="1">
            <a:spLocks/>
          </p:cNvSpPr>
          <p:nvPr/>
        </p:nvSpPr>
        <p:spPr bwMode="auto">
          <a:xfrm>
            <a:off x="2500313" y="500063"/>
            <a:ext cx="5000625" cy="639762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ru-RU" sz="2800" b="1" dirty="0">
                <a:solidFill>
                  <a:srgbClr val="CD6209"/>
                </a:solidFill>
                <a:latin typeface="Calibri" pitchFamily="34" charset="0"/>
              </a:rPr>
              <a:t>СТУДЕНЧЕСКОЕ ОБЩЕЖИТИЕ 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55804" y="1292381"/>
            <a:ext cx="2577464" cy="165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500313" y="500063"/>
            <a:ext cx="5000625" cy="639762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ru-RU" sz="2800" b="1" dirty="0">
                <a:solidFill>
                  <a:srgbClr val="CD6209"/>
                </a:solidFill>
                <a:latin typeface="Calibri" pitchFamily="34" charset="0"/>
              </a:rPr>
              <a:t>СТУДЕНЧЕСКОЕ ОБЩЕЖИТИЕ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878187" y="1149329"/>
            <a:ext cx="3151684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903325" y="3622812"/>
            <a:ext cx="3659949" cy="242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5" name="Picture 8" descr="H:\ФОТО\новый2014 год в 4а\DSC_08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3573463"/>
            <a:ext cx="3706812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1785918" y="274638"/>
            <a:ext cx="6900882" cy="868346"/>
          </a:xfrm>
        </p:spPr>
        <p:txBody>
          <a:bodyPr/>
          <a:lstStyle/>
          <a:p>
            <a:r>
              <a:rPr lang="ru-RU" dirty="0" smtClean="0"/>
              <a:t>Достижения факультета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60" name="Picture 4" descr="DSC_06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196975"/>
            <a:ext cx="8280400" cy="5400675"/>
          </a:xfrm>
          <a:prstGeom prst="rect">
            <a:avLst/>
          </a:prstGeom>
          <a:noFill/>
        </p:spPr>
      </p:pic>
      <p:pic>
        <p:nvPicPr>
          <p:cNvPr id="5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50" y="4357688"/>
            <a:ext cx="75723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336600"/>
                </a:solidFill>
                <a:latin typeface="+mj-lt"/>
              </a:rPr>
              <a:t>Агрономический факультет</a:t>
            </a:r>
          </a:p>
        </p:txBody>
      </p:sp>
      <p:pic>
        <p:nvPicPr>
          <p:cNvPr id="38914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88" y="1285875"/>
            <a:ext cx="242887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16"/>
          <p:cNvSpPr>
            <a:spLocks noChangeArrowheads="1"/>
          </p:cNvSpPr>
          <p:nvPr/>
        </p:nvSpPr>
        <p:spPr bwMode="auto">
          <a:xfrm>
            <a:off x="2357438" y="5500688"/>
            <a:ext cx="4716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solidFill>
                  <a:srgbClr val="CD6209"/>
                </a:solidFill>
              </a:rPr>
              <a:t>Контактный телефон  8 (3952) 23-74-86</a:t>
            </a:r>
          </a:p>
        </p:txBody>
      </p:sp>
    </p:spTree>
  </p:cSld>
  <p:clrMapOvr>
    <a:masterClrMapping/>
  </p:clrMapOvr>
  <p:transition advTm="4187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 txBox="1">
            <a:spLocks/>
          </p:cNvSpPr>
          <p:nvPr/>
        </p:nvSpPr>
        <p:spPr bwMode="auto">
          <a:xfrm>
            <a:off x="1571625" y="357188"/>
            <a:ext cx="64293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rgbClr val="CD6209"/>
                </a:solidFill>
                <a:latin typeface="Calibri" pitchFamily="34" charset="0"/>
              </a:rPr>
              <a:t>НАПРАВЛЕНИЯ БАКАЛАВРИАТА:</a:t>
            </a:r>
          </a:p>
        </p:txBody>
      </p:sp>
      <p:pic>
        <p:nvPicPr>
          <p:cNvPr id="18434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1331913" y="1773238"/>
            <a:ext cx="2519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66990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336600"/>
                </a:solidFill>
                <a:latin typeface="+mn-lt"/>
                <a:cs typeface="Arial" pitchFamily="34" charset="0"/>
              </a:rPr>
              <a:t>Агрономия</a:t>
            </a:r>
            <a:endParaRPr lang="ru-RU" sz="2800" b="1" dirty="0">
              <a:solidFill>
                <a:srgbClr val="3264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5435600" y="1557338"/>
            <a:ext cx="3095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66990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336600"/>
                </a:solidFill>
                <a:latin typeface="+mn-lt"/>
                <a:cs typeface="Arial" pitchFamily="34" charset="0"/>
              </a:rPr>
              <a:t>Агрохимия и агропочвоведение</a:t>
            </a:r>
            <a:endParaRPr lang="ru-RU" sz="2800" b="1" dirty="0">
              <a:solidFill>
                <a:srgbClr val="3366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26" name="Picture 2" descr="C:\Users\Абрамов-АГ\Desktop\Деканат\Агрофак фото\Агроэкология фото\IMG_4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781300"/>
            <a:ext cx="3671887" cy="2754313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C:\Users\Абрамов-АГ\Desktop\Агрономический история\ФОТО\агрономический факультет\без имени (392 из 136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2852738"/>
            <a:ext cx="3816350" cy="2617787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6"/>
          <p:cNvSpPr txBox="1">
            <a:spLocks/>
          </p:cNvSpPr>
          <p:nvPr/>
        </p:nvSpPr>
        <p:spPr bwMode="auto">
          <a:xfrm>
            <a:off x="1571625" y="357188"/>
            <a:ext cx="64293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>
                <a:solidFill>
                  <a:srgbClr val="CD6209"/>
                </a:solidFill>
                <a:latin typeface="Calibri" pitchFamily="34" charset="0"/>
              </a:rPr>
              <a:t>НАПРАВЛЕНИЯ БАКАЛАВРИАТА:</a:t>
            </a: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auto">
          <a:xfrm>
            <a:off x="827088" y="1020763"/>
            <a:ext cx="74549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rgbClr val="669900"/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336600"/>
                </a:solidFill>
                <a:latin typeface="+mn-lt"/>
                <a:cs typeface="Arial" pitchFamily="34" charset="0"/>
              </a:rPr>
              <a:t>Землеустройство и кадастры</a:t>
            </a:r>
            <a:endParaRPr lang="ru-RU" sz="2800" b="1" dirty="0">
              <a:solidFill>
                <a:srgbClr val="3366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50" name="Picture 2" descr="C:\Users\Абрамов-АГ\Desktop\Агрономический история\ФОТО\агрономический факультет\без имени (368 из 136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857375"/>
            <a:ext cx="5969000" cy="4191000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285750" y="6309320"/>
            <a:ext cx="8286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Срок обучения: очно – 4 года, заочно – 4,5 года.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2411413" y="260350"/>
            <a:ext cx="3946525" cy="639763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CD6209"/>
                </a:solidFill>
                <a:latin typeface="+mn-lt"/>
              </a:rPr>
              <a:t>АГРОНОМИЯ</a:t>
            </a:r>
          </a:p>
        </p:txBody>
      </p:sp>
      <p:pic>
        <p:nvPicPr>
          <p:cNvPr id="20482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13"/>
          <p:cNvSpPr txBox="1">
            <a:spLocks noChangeArrowheads="1"/>
          </p:cNvSpPr>
          <p:nvPr/>
        </p:nvSpPr>
        <p:spPr bwMode="auto">
          <a:xfrm>
            <a:off x="2000250" y="1052513"/>
            <a:ext cx="1643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u="sng">
                <a:solidFill>
                  <a:srgbClr val="CD6209"/>
                </a:solidFill>
                <a:latin typeface="Calibri" pitchFamily="34" charset="0"/>
              </a:rPr>
              <a:t>Профили: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924300" y="836613"/>
            <a:ext cx="457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Arial" charset="0"/>
              <a:buChar char="•"/>
            </a:pPr>
            <a:r>
              <a:rPr lang="ru-RU" b="1" i="1">
                <a:solidFill>
                  <a:srgbClr val="669900"/>
                </a:solidFill>
              </a:rPr>
              <a:t>  </a:t>
            </a:r>
            <a:r>
              <a:rPr lang="ru-RU" sz="2000" b="1" i="1">
                <a:solidFill>
                  <a:srgbClr val="336600"/>
                </a:solidFill>
              </a:rPr>
              <a:t>Агрономия</a:t>
            </a:r>
          </a:p>
          <a:p>
            <a:pPr algn="just">
              <a:spcBef>
                <a:spcPct val="50000"/>
              </a:spcBef>
              <a:buFont typeface="Arial" charset="0"/>
              <a:buChar char="•"/>
            </a:pPr>
            <a:r>
              <a:rPr lang="ru-RU" sz="2000" b="1" i="1">
                <a:solidFill>
                  <a:srgbClr val="336600"/>
                </a:solidFill>
              </a:rPr>
              <a:t>  Декоративное растениеводство</a:t>
            </a:r>
          </a:p>
          <a:p>
            <a:pPr algn="just">
              <a:spcBef>
                <a:spcPct val="50000"/>
              </a:spcBef>
              <a:buFont typeface="Arial" charset="0"/>
              <a:buChar char="•"/>
            </a:pPr>
            <a:endParaRPr lang="ru-RU" sz="2000" b="1" i="1">
              <a:solidFill>
                <a:srgbClr val="3366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625" y="1989138"/>
            <a:ext cx="83534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Вступительные испытания – русский язык, математика (профильный уровень), биология.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6543675"/>
            <a:ext cx="5286380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Срок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обучения: очно </a:t>
            </a:r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</a:rPr>
              <a:t>– 4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года, заочно – 4,5 года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500570"/>
            <a:ext cx="3316287" cy="2185987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  <a:headEnd/>
            <a:tailEnd/>
          </a:ln>
        </p:spPr>
      </p:pic>
      <p:sp>
        <p:nvSpPr>
          <p:cNvPr id="20488" name="Text Box 7"/>
          <p:cNvSpPr txBox="1">
            <a:spLocks noChangeArrowheads="1"/>
          </p:cNvSpPr>
          <p:nvPr/>
        </p:nvSpPr>
        <p:spPr bwMode="auto">
          <a:xfrm>
            <a:off x="2195513" y="3933825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ru-RU" sz="2000" b="1" i="1">
              <a:solidFill>
                <a:srgbClr val="336600"/>
              </a:solidFill>
            </a:endParaRPr>
          </a:p>
        </p:txBody>
      </p:sp>
      <p:sp>
        <p:nvSpPr>
          <p:cNvPr id="20489" name="Text Box 7"/>
          <p:cNvSpPr txBox="1">
            <a:spLocks noChangeArrowheads="1"/>
          </p:cNvSpPr>
          <p:nvPr/>
        </p:nvSpPr>
        <p:spPr bwMode="auto">
          <a:xfrm>
            <a:off x="5286380" y="2571744"/>
            <a:ext cx="3598864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400" b="1" dirty="0"/>
              <a:t>Декоративное растениеводство - </a:t>
            </a:r>
            <a:r>
              <a:rPr lang="ru-RU" sz="1400" dirty="0"/>
              <a:t>создание зеленых насаждений в городах и других населенных пунктах, знание этапов выращивания декоративных видов, вопросов культивирования и морфологии развития растений, создание питомников плодово-ягодных и декоративных растений.</a:t>
            </a:r>
          </a:p>
          <a:p>
            <a:pPr algn="just">
              <a:spcBef>
                <a:spcPct val="50000"/>
              </a:spcBef>
            </a:pPr>
            <a:endParaRPr lang="ru-RU" sz="2000" b="1" i="1" dirty="0">
              <a:solidFill>
                <a:srgbClr val="336600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214282" y="2857496"/>
            <a:ext cx="478634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Times New Roman" pitchFamily="18" charset="0"/>
              </a:rPr>
              <a:t>Агрономия - Профессия агронома очень древняя. Уже несколько тысяч лет назад люди Древнего Египта, Китая, Греции, Индии знали, как правильно нужно обрабатывать и облагораживать землю,  выращивать различные с/</a:t>
            </a:r>
            <a:r>
              <a:rPr lang="ru-RU" altLang="ru-RU" sz="1600" b="1" dirty="0" err="1">
                <a:latin typeface="Times New Roman" pitchFamily="18" charset="0"/>
              </a:rPr>
              <a:t>х</a:t>
            </a:r>
            <a:r>
              <a:rPr lang="ru-RU" altLang="ru-RU" sz="1600" b="1" dirty="0">
                <a:latin typeface="Times New Roman" pitchFamily="18" charset="0"/>
              </a:rPr>
              <a:t> растения. </a:t>
            </a:r>
          </a:p>
          <a:p>
            <a:r>
              <a:rPr lang="ru-RU" altLang="ru-RU" sz="1600" b="1" dirty="0">
                <a:latin typeface="Times New Roman" pitchFamily="18" charset="0"/>
              </a:rPr>
              <a:t>Первыми агрономами были люди, которые занимались выращиванием дикорастущих растений с последующим их окультуриванием.</a:t>
            </a:r>
          </a:p>
          <a:p>
            <a:r>
              <a:rPr lang="ru-RU" altLang="ru-RU" sz="1600" b="1" dirty="0">
                <a:latin typeface="Times New Roman" pitchFamily="18" charset="0"/>
              </a:rPr>
              <a:t> За время развития сельского хозяйства специфика профессии агронома претерпела много изменений, но по сей день остаётся значимой частью науки выращивания культурных </a:t>
            </a:r>
            <a:r>
              <a:rPr lang="ru-RU" altLang="ru-RU" sz="1600" b="1" dirty="0" smtClean="0">
                <a:latin typeface="Times New Roman" pitchFamily="18" charset="0"/>
              </a:rPr>
              <a:t>с.-х растений</a:t>
            </a:r>
            <a:r>
              <a:rPr lang="ru-RU" altLang="ru-RU" sz="1600" b="1" dirty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/>
          </p:cNvSpPr>
          <p:nvPr/>
        </p:nvSpPr>
        <p:spPr bwMode="auto">
          <a:xfrm>
            <a:off x="2214546" y="357166"/>
            <a:ext cx="6049963" cy="1142986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600" b="1" dirty="0" smtClean="0">
                <a:solidFill>
                  <a:srgbClr val="CD6209"/>
                </a:solidFill>
                <a:latin typeface="+mn-lt"/>
              </a:rPr>
              <a:t>АГРОХИМИЯ И АГРОПОЧВОВЕДЕНИЕ</a:t>
            </a:r>
          </a:p>
        </p:txBody>
      </p:sp>
      <p:pic>
        <p:nvPicPr>
          <p:cNvPr id="21506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9075" y="5459525"/>
            <a:ext cx="83534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Вступительные испытания – русский язык, математика (профильный уровень), биология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  <a:p>
            <a:pPr algn="just">
              <a:defRPr/>
            </a:pP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Срок обучения: очно – 4 года.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428625" y="1928813"/>
            <a:ext cx="8143875" cy="347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sz="2000" b="1" i="1" dirty="0" smtClean="0">
                <a:solidFill>
                  <a:srgbClr val="336600"/>
                </a:solidFill>
                <a:latin typeface="+mj-lt"/>
              </a:rPr>
              <a:t>Агрохимия и </a:t>
            </a:r>
            <a:r>
              <a:rPr lang="ru-RU" sz="2000" b="1" i="1" dirty="0" smtClean="0">
                <a:solidFill>
                  <a:srgbClr val="336600"/>
                </a:solidFill>
                <a:latin typeface="+mj-lt"/>
                <a:cs typeface="Times New Roman" pitchFamily="18" charset="0"/>
              </a:rPr>
              <a:t>агропочвоведение (специализация агроэкология) – это проведение почвенных, агрохимических, агроэкологических исследований и разработка мероприятий, направленных на рациональное использование и сохранение агроландшафтов при производстве сельскохозяйственной продукции; контроль за состоянием окружающей среды и соблюдением экологических регламентов производства и землепользования; агроэкологическая оценка земель сельскохозяйственного назначения и обоснование методов их рационального использования; разработка экологически безопасных технологий производства продукции растениеводства и воспроизводства плодородия почв.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339975" y="357188"/>
            <a:ext cx="5761038" cy="639762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600" b="1" dirty="0" smtClean="0">
                <a:solidFill>
                  <a:srgbClr val="CD6209"/>
                </a:solidFill>
                <a:latin typeface="+mn-lt"/>
              </a:rPr>
              <a:t>Ландшафтная архитектура</a:t>
            </a:r>
          </a:p>
        </p:txBody>
      </p:sp>
      <p:sp>
        <p:nvSpPr>
          <p:cNvPr id="24579" name="TextBox 19"/>
          <p:cNvSpPr txBox="1">
            <a:spLocks noChangeArrowheads="1"/>
          </p:cNvSpPr>
          <p:nvPr/>
        </p:nvSpPr>
        <p:spPr bwMode="auto">
          <a:xfrm>
            <a:off x="323850" y="2708275"/>
            <a:ext cx="88201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>
                <a:cs typeface="Arial" charset="0"/>
              </a:rPr>
              <a:t>Ландшафтный дизайн - </a:t>
            </a:r>
            <a:r>
              <a:rPr lang="ru-RU" sz="1600">
                <a:cs typeface="Arial" charset="0"/>
              </a:rPr>
              <a:t>искусство создавать гармоничное сочетание естественного ландшафта с освоенными человеком территориями, населенными пунктами, архитектурными комплексами и сооружениями.</a:t>
            </a:r>
            <a:endParaRPr lang="ru-RU" sz="1600" b="1" i="1">
              <a:solidFill>
                <a:srgbClr val="6699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825" y="1916113"/>
            <a:ext cx="8353425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Вступительные испытания – русский язык, математика (профильный уровень), биология.</a:t>
            </a:r>
          </a:p>
          <a:p>
            <a:pPr algn="just">
              <a:defRPr/>
            </a:pP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4581" name="TextBox 13"/>
          <p:cNvSpPr txBox="1">
            <a:spLocks noChangeArrowheads="1"/>
          </p:cNvSpPr>
          <p:nvPr/>
        </p:nvSpPr>
        <p:spPr bwMode="auto">
          <a:xfrm>
            <a:off x="1857375" y="1143000"/>
            <a:ext cx="1643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solidFill>
                  <a:srgbClr val="CD6209"/>
                </a:solidFill>
                <a:latin typeface="Calibri" pitchFamily="34" charset="0"/>
              </a:rPr>
              <a:t>Профиль  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3429000" y="1143000"/>
            <a:ext cx="457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Arial" charset="0"/>
              <a:buChar char="•"/>
            </a:pPr>
            <a:r>
              <a:rPr lang="ru-RU" sz="2000" b="1" i="1">
                <a:solidFill>
                  <a:srgbClr val="336600"/>
                </a:solidFill>
              </a:rPr>
              <a:t> Ландшафтный дизайн</a:t>
            </a:r>
          </a:p>
        </p:txBody>
      </p:sp>
      <p:sp>
        <p:nvSpPr>
          <p:cNvPr id="24583" name="TextBox 19"/>
          <p:cNvSpPr txBox="1">
            <a:spLocks noChangeArrowheads="1"/>
          </p:cNvSpPr>
          <p:nvPr/>
        </p:nvSpPr>
        <p:spPr bwMode="auto">
          <a:xfrm>
            <a:off x="0" y="4581525"/>
            <a:ext cx="8820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 i="1">
                <a:solidFill>
                  <a:srgbClr val="669900"/>
                </a:solidFill>
                <a:latin typeface="Calibri" pitchFamily="34" charset="0"/>
                <a:cs typeface="Arial" charset="0"/>
              </a:rPr>
              <a:t>  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23850" y="5712546"/>
            <a:ext cx="259196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Срок обучения: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очно – 4 года.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4585" name="Picture 2" descr="http://tabalenka.info/wp-content/uploads/2011/11/1_landshaft_proekt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573463"/>
            <a:ext cx="2844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" name="AutoShape 4" descr="http://%D0%B6%D0%B8%D0%B7%D0%BD%D1%8C%D0%B4%D0%BE%D0%BC%D0%B0.%D1%80%D1%84/assets/zhizndoma/img/fin_job/land/1/7la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7" name="AutoShape 6" descr="http://%D0%B6%D0%B8%D0%B7%D0%BD%D1%8C%D0%B4%D0%BE%D0%BC%D0%B0.%D1%80%D1%84/assets/zhizndoma/img/fin_job/land/1/7la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8" name="AutoShape 8" descr="http://%D0%B6%D0%B8%D0%B7%D0%BD%D1%8C%D0%B4%D0%BE%D0%BC%D0%B0.%D1%80%D1%84/assets/zhizndoma/img/fin_job/land/1/7la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AutoShape 10" descr="http://%D0%B6%D0%B8%D0%B7%D0%BD%D1%8C%D0%B4%D0%BE%D0%BC%D0%B0.%D1%80%D1%84/assets/zhizndoma/img/fin_job/land/1/7la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0" name="AutoShape 14" descr="http://&amp;zhcy;&amp;icy;&amp;zcy;&amp;ncy;&amp;softcy;&amp;dcy;&amp;ocy;&amp;mcy;&amp;acy;.&amp;rcy;&amp;fcy;/assets/zhizndoma/img/fin_job/land/1/7land.jpg"/>
          <p:cNvSpPr>
            <a:spLocks noChangeAspect="1" noChangeArrowheads="1"/>
          </p:cNvSpPr>
          <p:nvPr/>
        </p:nvSpPr>
        <p:spPr bwMode="auto">
          <a:xfrm>
            <a:off x="155575" y="-3252788"/>
            <a:ext cx="4686300" cy="679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1" name="AutoShape 16" descr="http://&amp;zhcy;&amp;icy;&amp;zcy;&amp;ncy;&amp;softcy;&amp;dcy;&amp;ocy;&amp;mcy;&amp;acy;.&amp;rcy;&amp;fcy;/assets/zhizndoma/img/fin_job/land/1/7land.jpg"/>
          <p:cNvSpPr>
            <a:spLocks noChangeAspect="1" noChangeArrowheads="1"/>
          </p:cNvSpPr>
          <p:nvPr/>
        </p:nvSpPr>
        <p:spPr bwMode="auto">
          <a:xfrm>
            <a:off x="155575" y="-3252788"/>
            <a:ext cx="4686300" cy="6791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2" name="AutoShape 18" descr="C:\Documents and Settings\%D0%A5%D1%83%D0%B4%D0%BE%D0%BD%D0%BE%D0%B3%D0%BE%D0%B2%D0%B0-%D0%95%D0%93\%D0%A0%D0%B0%D0%B1%D0%BE%D1%87%D0%B8%D0%B9 %D1%81%D1%82%D0%BE%D0%BB\7lan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4593" name="Picture 22" descr="http://edem71.ru/sites/default/files/fotoreports/418103315/izobrazhenie-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5518150"/>
            <a:ext cx="205263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24" descr="http://www.wand-und-beet.de/sites/default/files/styles/480x360/public/img/gartenteich-exotische-pflanzen-wasseraehre-aa040874.jpg?itok=p6bdW3S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3465513"/>
            <a:ext cx="273526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26" descr="http://iss36.ru/wp-content/uploads/2014/07/rokarij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4225" y="3502025"/>
            <a:ext cx="26876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28" descr="http://s017.radikal.ru/i443/1202/61/585504f182d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263" y="5489575"/>
            <a:ext cx="18367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2" descr="http://interdecor22.ru/wp-content/uploads/2015/05/Tallahassee-lawns-yard-care-lawn-services-1024x7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9925" y="5516563"/>
            <a:ext cx="19875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85750"/>
            <a:ext cx="15573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 txBox="1">
            <a:spLocks/>
          </p:cNvSpPr>
          <p:nvPr/>
        </p:nvSpPr>
        <p:spPr bwMode="auto">
          <a:xfrm>
            <a:off x="2071688" y="285750"/>
            <a:ext cx="6786562" cy="714375"/>
          </a:xfrm>
          <a:prstGeom prst="rect">
            <a:avLst/>
          </a:prstGeom>
          <a:noFill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dirty="0" smtClean="0">
                <a:solidFill>
                  <a:srgbClr val="CD6209"/>
                </a:solidFill>
                <a:latin typeface="+mn-lt"/>
              </a:rPr>
              <a:t>Землеустройство и кадастры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6713" y="2649538"/>
            <a:ext cx="83534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Вступительные испытания – русский язык, математика (профильный уровень), физика.</a:t>
            </a:r>
          </a:p>
        </p:txBody>
      </p:sp>
      <p:sp>
        <p:nvSpPr>
          <p:cNvPr id="25604" name="TextBox 13"/>
          <p:cNvSpPr txBox="1">
            <a:spLocks noChangeArrowheads="1"/>
          </p:cNvSpPr>
          <p:nvPr/>
        </p:nvSpPr>
        <p:spPr bwMode="auto">
          <a:xfrm>
            <a:off x="1857375" y="1143000"/>
            <a:ext cx="1643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u="sng">
                <a:solidFill>
                  <a:srgbClr val="CD6209"/>
                </a:solidFill>
                <a:latin typeface="Calibri" pitchFamily="34" charset="0"/>
              </a:rPr>
              <a:t>Профиль:</a:t>
            </a:r>
          </a:p>
        </p:txBody>
      </p:sp>
      <p:sp>
        <p:nvSpPr>
          <p:cNvPr id="25605" name="Text Box 7"/>
          <p:cNvSpPr txBox="1">
            <a:spLocks noChangeArrowheads="1"/>
          </p:cNvSpPr>
          <p:nvPr/>
        </p:nvSpPr>
        <p:spPr bwMode="auto">
          <a:xfrm>
            <a:off x="3429000" y="1143000"/>
            <a:ext cx="45720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Arial" charset="0"/>
              <a:buChar char="•"/>
            </a:pPr>
            <a:r>
              <a:rPr lang="ru-RU" b="1" i="1">
                <a:solidFill>
                  <a:srgbClr val="336600"/>
                </a:solidFill>
              </a:rPr>
              <a:t> Землеустройство</a:t>
            </a:r>
          </a:p>
          <a:p>
            <a:pPr algn="just">
              <a:spcBef>
                <a:spcPct val="50000"/>
              </a:spcBef>
              <a:buFont typeface="Arial" charset="0"/>
              <a:buChar char="•"/>
            </a:pPr>
            <a:r>
              <a:rPr lang="ru-RU" b="1" i="1">
                <a:solidFill>
                  <a:srgbClr val="336600"/>
                </a:solidFill>
              </a:rPr>
              <a:t>Кадастр недвижимости</a:t>
            </a:r>
          </a:p>
          <a:p>
            <a:pPr algn="just">
              <a:spcBef>
                <a:spcPct val="50000"/>
              </a:spcBef>
              <a:buFont typeface="Arial" charset="0"/>
              <a:buChar char="•"/>
            </a:pPr>
            <a:r>
              <a:rPr lang="ru-RU" b="1" i="1">
                <a:solidFill>
                  <a:srgbClr val="336600"/>
                </a:solidFill>
              </a:rPr>
              <a:t>Геодезическое обеспечение землеустройства и кадастров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71670" y="4876842"/>
            <a:ext cx="2409825" cy="1895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79512" y="3642571"/>
            <a:ext cx="2575885" cy="172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2483768" y="3357667"/>
            <a:ext cx="2647950" cy="17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5370623" y="3292840"/>
            <a:ext cx="3429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313" y="357188"/>
            <a:ext cx="52054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339933"/>
                </a:solidFill>
                <a:latin typeface="+mj-lt"/>
                <a:cs typeface="Arial" pitchFamily="34" charset="0"/>
              </a:rPr>
              <a:t>НАПРАВЛЕНИЯ МАГИСТРАТУРЫ:</a:t>
            </a:r>
          </a:p>
        </p:txBody>
      </p:sp>
      <p:pic>
        <p:nvPicPr>
          <p:cNvPr id="26626" name="Picture 2" descr="Z:\ПОДРАЗДЕЛЕНИЯ\Приемная_комиссия\_Инфо\Дианова К.С\День открытых дверей 6 ноября 2015\иргау_без_фо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85750"/>
            <a:ext cx="15573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02046" y="2204864"/>
            <a:ext cx="273685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Агрономия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57188" y="6308724"/>
            <a:ext cx="692943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Срок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обучения: очно –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2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года, заочно – 2,5 года.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825" y="5487988"/>
            <a:ext cx="8280400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>
                <a:latin typeface="Calibri" pitchFamily="34" charset="0"/>
              </a:rPr>
              <a:t>Вступительное испытание –  собеседование/профильное испытание/</a:t>
            </a:r>
          </a:p>
          <a:p>
            <a:pPr algn="just"/>
            <a:r>
              <a:rPr lang="ru-RU" b="1" i="1">
                <a:latin typeface="Calibri" pitchFamily="34" charset="0"/>
              </a:rPr>
              <a:t>междисциплинарный экзамен</a:t>
            </a:r>
            <a:r>
              <a:rPr lang="ru-RU" b="1" i="1">
                <a:solidFill>
                  <a:srgbClr val="595959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4731" y="900546"/>
            <a:ext cx="6053138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Агрохимия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агропочвоведение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700337" y="1628775"/>
            <a:ext cx="5241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Землеустройство и кадастры</a:t>
            </a:r>
          </a:p>
        </p:txBody>
      </p:sp>
      <p:pic>
        <p:nvPicPr>
          <p:cNvPr id="26634" name="Picture 2" descr="F:\Фото с АО Тепличное(г.Ангарск)\SANY0048.JPG"/>
          <p:cNvPicPr>
            <a:picLocks noChangeAspect="1" noChangeArrowheads="1"/>
          </p:cNvPicPr>
          <p:nvPr/>
        </p:nvPicPr>
        <p:blipFill>
          <a:blip r:embed="rId4" cstate="print"/>
          <a:srcRect r="25024"/>
          <a:stretch>
            <a:fillRect/>
          </a:stretch>
        </p:blipFill>
        <p:spPr bwMode="auto">
          <a:xfrm>
            <a:off x="684213" y="3213100"/>
            <a:ext cx="26463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2" descr="E:\Степан Юрьев\Amazone\Фотографии\Сеялка Цитан Цэт\Bild3.jpg"/>
          <p:cNvPicPr>
            <a:picLocks noChangeAspect="1" noChangeArrowheads="1"/>
          </p:cNvPicPr>
          <p:nvPr/>
        </p:nvPicPr>
        <p:blipFill>
          <a:blip r:embed="rId5" cstate="print"/>
          <a:srcRect r="6396"/>
          <a:stretch>
            <a:fillRect/>
          </a:stretch>
        </p:blipFill>
        <p:spPr bwMode="auto">
          <a:xfrm>
            <a:off x="5724525" y="3357563"/>
            <a:ext cx="2889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_для_Презентаций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7035</TotalTime>
  <Words>511</Words>
  <Application>Microsoft Office PowerPoint</Application>
  <PresentationFormat>Экран (4:3)</PresentationFormat>
  <Paragraphs>81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Шаблон_для_Презентаций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Достижения факультета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Комиссарова Евгения Петровна</dc:creator>
  <cp:lastModifiedBy>Зайцев-АМ</cp:lastModifiedBy>
  <cp:revision>548</cp:revision>
  <cp:lastPrinted>1601-01-01T00:00:00Z</cp:lastPrinted>
  <dcterms:created xsi:type="dcterms:W3CDTF">1601-01-01T00:00:00Z</dcterms:created>
  <dcterms:modified xsi:type="dcterms:W3CDTF">2017-11-13T06:29:32Z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